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10"/>
  </p:notesMasterIdLst>
  <p:sldIdLst>
    <p:sldId id="257" r:id="rId2"/>
    <p:sldId id="258" r:id="rId3"/>
    <p:sldId id="259" r:id="rId4"/>
    <p:sldId id="265" r:id="rId5"/>
    <p:sldId id="266" r:id="rId6"/>
    <p:sldId id="267" r:id="rId7"/>
    <p:sldId id="264" r:id="rId8"/>
    <p:sldId id="268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016" autoAdjust="0"/>
    <p:restoredTop sz="94660"/>
  </p:normalViewPr>
  <p:slideViewPr>
    <p:cSldViewPr snapToGrid="0">
      <p:cViewPr varScale="1">
        <p:scale>
          <a:sx n="93" d="100"/>
          <a:sy n="93" d="100"/>
        </p:scale>
        <p:origin x="606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D8C3DFF-2BB2-4053-A526-2490B792D5B3}" type="datetimeFigureOut">
              <a:rPr lang="en-US" smtClean="0"/>
              <a:t>3/9/2026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7D64B00-7718-497F-B6D6-488DEA9AF9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9867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517C99-9DA4-2190-F281-D7424031A0E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7923A0B-8E8B-5218-37E7-6B2AB2D06C7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4A9B06-C4A0-A9D0-C982-B315520378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3/9/2026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88E9825-C160-347B-8C93-84E97A7122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2026 by Norbert Doerry                                                                                  This work is licensed via: CC BY 4.0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C706EAC-4EC0-F750-6BC1-42D104347B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3B7D2-2C23-477A-B7E5-64419E75BE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98705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DAAF06-04D3-D321-5354-7DE99779A0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7DA5001-C7E2-591B-FA88-E7352AD9CED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72949CD-D8A7-CCDB-B00A-D018145DF1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3/9/2026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ECA90EB-80FC-12DB-5D9D-79FEE4DC36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2026 by Norbert Doerry                                                                                  This work is licensed via: CC BY 4.0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2EEAAAF-CDD6-A3AF-94C2-05464EA2C5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3B7D2-2C23-477A-B7E5-64419E75BE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60160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F4861DA-534B-C3BB-478B-4DEFE7AB034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B51B8A6-A62A-D8CF-03F1-CAFF8B10D49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B0D4714-3680-89BB-8585-2A6D7172F2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3/9/2026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A8B3F73-79D1-F9EE-F2BD-B0686E6652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2026 by Norbert Doerry                                                                                  This work is licensed via: CC BY 4.0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20FCCC9-B4D3-012B-261B-902FCF2463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3B7D2-2C23-477A-B7E5-64419E75BE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94636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C18CC4-6400-853E-2712-BE131DECCD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97947E-5317-4D15-62A2-FB8B6B8272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397AF0C-166C-13D3-7A02-39766EF1EF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3/9/2026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3D67959-CCB0-4417-1233-ABC7A4F306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2026 by Norbert Doerry                                                                                  This work is licensed via: CC BY 4.0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533939D-CB65-9FC5-1D31-A5FFE197CD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3B7D2-2C23-477A-B7E5-64419E75BE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85614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A04624-0A9A-DE58-6679-0A550E6F17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D8F4258-D289-0FD6-64C4-6BAC2C4616E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F69B524-8FD7-2BC9-160C-86877BDDB7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3/9/2026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3C1675C-93C7-5120-0824-03D2B709A9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2026 by Norbert Doerry                                                                                  This work is licensed via: CC BY 4.0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AC3B65A-760A-EB46-BA32-1FACD6D6B7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3B7D2-2C23-477A-B7E5-64419E75BE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11365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324CC3-F216-7508-54A3-C5ACCB51E6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EF8413-6872-FA40-04CC-DBC16696427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15DF574-1EE7-D06E-4F94-BCCBA3BA520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A577B23-4394-84C7-741B-46723ADF13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3/9/2026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0C3CECF-594F-E0FF-D3BA-2F6D44E08D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2026 by Norbert Doerry                                                                                  This work is licensed via: CC BY 4.0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271DCC2-952E-710E-83A3-120F83BF06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3B7D2-2C23-477A-B7E5-64419E75BE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87691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35959A-1E60-88E3-12A6-E747F3AFEA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063AC01-9DCF-BBB3-B089-27EB036988B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5F32DD9-FC55-1A10-7C03-A0CDC69831D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8B6F509-3153-28CA-1082-A5D223CE599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73F6C0F-46FC-70E2-09B4-4153BE137E1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C7C965E-096C-366A-466E-9F73248CEA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3/9/2026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87EE2D0-FBBA-AEA4-5EBF-DBEAFD92D2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2026 by Norbert Doerry                                                                                  This work is licensed via: CC BY 4.0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7DB73D0-4AC2-7B5E-454E-2AA133760D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3B7D2-2C23-477A-B7E5-64419E75BE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33396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FA07EA-B6E2-A900-E569-F9AB7598B8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91D3FB4-85A4-BC59-7B1C-1BF1B53721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3/9/2026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C1DB1A4-CA63-70FA-68F4-A93A170688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2026 by Norbert Doerry                                                                                  This work is licensed via: CC BY 4.0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42765C1-4F23-3E24-4A17-F898E50C72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3B7D2-2C23-477A-B7E5-64419E75BE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78986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52DB13B-7688-9805-F507-16226BCBF1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3/9/2026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970AC75-7586-E065-B74E-23D8A9EFFA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2026 by Norbert Doerry                                                                                  This work is licensed via: CC BY 4.0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5212A63-4BE8-39E3-4CD1-985DACD7F1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3B7D2-2C23-477A-B7E5-64419E75BE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68582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A9C4BE-8DDC-1275-15E8-53F6F64920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86C3D3-2F3E-074C-B3FE-940E08A0C7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FECDC4C-9777-2EE7-FDAB-85AEEDD802D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B4FE253-0208-0C22-0FEB-D8EB77ECAA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3/9/2026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2E4F0C5-3E8D-97F9-675A-1B0A952561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2026 by Norbert Doerry                                                                                  This work is licensed via: CC BY 4.0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38B8DDF-B563-10EF-26FF-6BE4A4AB90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3B7D2-2C23-477A-B7E5-64419E75BE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05269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FB94B5-74A6-AA70-5057-1B1D04E966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41EB151-CBE9-67F0-6130-B13410F7BE9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E8696A1-0A82-7521-2D2B-4984ADE50FA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F635186-2F9E-078E-A122-BA42F044F2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3/9/2026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DCA6DD4-64A8-6261-D5E1-485F9CA2B0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2026 by Norbert Doerry                                                                                  This work is licensed via: CC BY 4.0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2F81408-CD0E-68ED-060A-5EFD916875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3B7D2-2C23-477A-B7E5-64419E75BE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98011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180195E-FB59-672E-5BAF-9A232FD511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F47BBB7-754A-9617-4F0F-D13CE593E9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14B265C-1285-27D1-6301-57675008FF2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r>
              <a:rPr lang="en-US"/>
              <a:t>3/9/2026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DDA91B-C8F3-35E0-9C9F-67944859F3E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r>
              <a:rPr lang="en-US"/>
              <a:t>© 2026 by Norbert Doerry                                                                                  This work is licensed via: CC BY 4.0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AF70E4-1957-E67E-1A4E-05B0FD57E6C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3E3B7D2-2C23-477A-B7E5-64419E75BE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52447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doerry.org/norbert/MarineElectricalPowerSystems/index.htm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E2C01C-FF08-0435-57C1-318B51A8A5A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20452" y="2272275"/>
            <a:ext cx="9841230" cy="2387600"/>
          </a:xfrm>
        </p:spPr>
        <p:txBody>
          <a:bodyPr anchor="ctr">
            <a:noAutofit/>
          </a:bodyPr>
          <a:lstStyle/>
          <a:p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Ship Operating Conditions and Mission Profiles</a:t>
            </a:r>
            <a:b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Examples</a:t>
            </a:r>
            <a:b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Revision of 9 March 2026</a:t>
            </a:r>
            <a:endParaRPr lang="en-US" sz="4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C1640AB-A565-F727-2337-20401632485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910886"/>
            <a:ext cx="8654716" cy="1655762"/>
          </a:xfrm>
        </p:spPr>
        <p:txBody>
          <a:bodyPr/>
          <a:lstStyle/>
          <a:p>
            <a:r>
              <a:rPr lang="en-US" dirty="0"/>
              <a:t>Dr. Norbert Doerry</a:t>
            </a:r>
            <a:br>
              <a:rPr lang="en-US" dirty="0"/>
            </a:br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8345E6F-B6B9-9C80-7F87-1F2167CEDE5C}"/>
              </a:ext>
            </a:extLst>
          </p:cNvPr>
          <p:cNvSpPr txBox="1"/>
          <p:nvPr/>
        </p:nvSpPr>
        <p:spPr>
          <a:xfrm>
            <a:off x="2706189" y="5505142"/>
            <a:ext cx="9011194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hlinkClick r:id="rId2"/>
              </a:rPr>
              <a:t>http://doerry.org/norbert/MarineElectricalPowerSystems/index.htm</a:t>
            </a:r>
            <a:endParaRPr lang="en-US" dirty="0"/>
          </a:p>
          <a:p>
            <a:r>
              <a:rPr lang="en-US" dirty="0"/>
              <a:t>© 2026 by Norbert Doerry</a:t>
            </a:r>
            <a:br>
              <a:rPr lang="en-US" dirty="0"/>
            </a:br>
            <a:r>
              <a:rPr lang="en-US" dirty="0"/>
              <a:t>This work is licensed via: CC BY 4.0   (https://creativecommons.org/)</a:t>
            </a:r>
          </a:p>
        </p:txBody>
      </p:sp>
      <p:pic>
        <p:nvPicPr>
          <p:cNvPr id="7" name="Picture 2">
            <a:extLst>
              <a:ext uri="{FF2B5EF4-FFF2-40B4-BE49-F238E27FC236}">
                <a16:creationId xmlns:a16="http://schemas.microsoft.com/office/drawing/2014/main" id="{E913044E-C0F4-BA34-07EE-457D3005817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1737359" y="5589416"/>
            <a:ext cx="766933" cy="730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944A2807-77D8-8DCF-8A1B-1B05995E5B9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14143" y="5589416"/>
            <a:ext cx="766933" cy="7669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05975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14E37A-1703-6FB9-2575-109AAB2D84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Essential Questions</a:t>
            </a:r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59DB4A07-2102-4C2B-A526-8C77D69B259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6612890"/>
              </p:ext>
            </p:extLst>
          </p:nvPr>
        </p:nvGraphicFramePr>
        <p:xfrm>
          <a:off x="878305" y="1690688"/>
          <a:ext cx="10475495" cy="3291840"/>
        </p:xfrm>
        <a:graphic>
          <a:graphicData uri="http://schemas.openxmlformats.org/drawingml/2006/table">
            <a:tbl>
              <a:tblPr/>
              <a:tblGrid>
                <a:gridCol w="7772400">
                  <a:extLst>
                    <a:ext uri="{9D8B030D-6E8A-4147-A177-3AD203B41FA5}">
                      <a16:colId xmlns:a16="http://schemas.microsoft.com/office/drawing/2014/main" val="136993684"/>
                    </a:ext>
                  </a:extLst>
                </a:gridCol>
                <a:gridCol w="2703095">
                  <a:extLst>
                    <a:ext uri="{9D8B030D-6E8A-4147-A177-3AD203B41FA5}">
                      <a16:colId xmlns:a16="http://schemas.microsoft.com/office/drawing/2014/main" val="3524295997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What are ship operational (operating) conditions and what are they used for?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Understand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2716567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What are operational modes and ship states and what are they used for?</a:t>
                      </a:r>
                      <a:endParaRPr lang="en-US" sz="2400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Understand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4676642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What is a ship state participation table and what is it used for?</a:t>
                      </a:r>
                      <a:endParaRPr lang="en-US" sz="2400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400" dirty="0"/>
                        <a:t>Understand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6677876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What is a ship deployment and employment profile and what is it used for?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400" dirty="0"/>
                        <a:t>Understand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80842452"/>
                  </a:ext>
                </a:extLst>
              </a:tr>
            </a:tbl>
          </a:graphicData>
        </a:graphic>
      </p:graphicFrame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91015D9-38E8-E847-C008-DB1110973B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3/9/2026</a:t>
            </a:r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13DD3884-9312-6666-2D66-9D808AD3DB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2026 by Norbert Doerry                                                                                  This work is licensed via: CC BY 4.0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DEA09397-2C28-EC61-6B7C-562B745800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3B7D2-2C23-477A-B7E5-64419E75BE45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90076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A73EC9-ED34-0D80-5096-3AF6842668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Introduction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32B1BA-76AB-1178-AB8E-7DD8FC0B0D4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A representation of the physical ship is often insufficient to predict performance of the ship.  Other possible factors include:</a:t>
            </a:r>
          </a:p>
          <a:p>
            <a:pPr lvl="1"/>
            <a:r>
              <a:rPr lang="en-US" dirty="0"/>
              <a:t>The environment the ship operates in (not the subject of this presentation)</a:t>
            </a:r>
          </a:p>
          <a:p>
            <a:pPr lvl="1"/>
            <a:r>
              <a:rPr lang="en-US" dirty="0"/>
              <a:t>Different ways the ship is intended to be used </a:t>
            </a:r>
          </a:p>
          <a:p>
            <a:pPr lvl="2"/>
            <a:r>
              <a:rPr lang="en-US" dirty="0"/>
              <a:t>Operational (or operating) conditions.</a:t>
            </a:r>
          </a:p>
          <a:p>
            <a:pPr lvl="1"/>
            <a:r>
              <a:rPr lang="en-US" dirty="0"/>
              <a:t>The percentage of time that the ship is in each operational condition</a:t>
            </a:r>
          </a:p>
          <a:p>
            <a:pPr lvl="2"/>
            <a:r>
              <a:rPr lang="en-US" dirty="0"/>
              <a:t>Mission profiles</a:t>
            </a:r>
          </a:p>
          <a:p>
            <a:r>
              <a:rPr lang="en-US" dirty="0"/>
              <a:t>Each type of analysis may have different sets of operational conditions and mission profiles.</a:t>
            </a:r>
          </a:p>
          <a:p>
            <a:pPr marL="457200" lvl="1" indent="0">
              <a:buNone/>
            </a:pP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4EF9025-35DC-1B4F-A535-D7FF985201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3/9/2026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902204-F20C-3173-013C-BBF4D12151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2026 by Norbert Doerry                                                                                  This work is licensed via: CC BY 4.0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457B47D-A1A7-8162-79D0-C991708FB1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3B7D2-2C23-477A-B7E5-64419E75BE45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96237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CFF967-696A-649F-EF05-5C1B43EF04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EPLA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12C6EB-8841-1646-35D1-4056BB9C4A5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Determine required power (current) rating of power system equipment.</a:t>
            </a:r>
          </a:p>
          <a:p>
            <a:pPr lvl="1"/>
            <a:r>
              <a:rPr lang="en-US" dirty="0"/>
              <a:t>Generator sets, switchboard bus bars, bus ties, transformers, power electronic converters, shore power connection.</a:t>
            </a:r>
          </a:p>
          <a:p>
            <a:r>
              <a:rPr lang="en-US" dirty="0"/>
              <a:t>Also used to determine 24-hour averages for fuel consumption calculations.</a:t>
            </a:r>
          </a:p>
          <a:p>
            <a:r>
              <a:rPr lang="en-US" dirty="0"/>
              <a:t>DPC 310-1 or IEEE Std 45.1</a:t>
            </a:r>
          </a:p>
          <a:p>
            <a:r>
              <a:rPr lang="en-US" dirty="0"/>
              <a:t>Uses operating conditions</a:t>
            </a:r>
          </a:p>
          <a:p>
            <a:r>
              <a:rPr lang="en-US" dirty="0"/>
              <a:t>Does not use Mission Profiles</a:t>
            </a:r>
          </a:p>
          <a:p>
            <a:pPr lvl="1"/>
            <a:endParaRPr lang="en-US" dirty="0"/>
          </a:p>
          <a:p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CDC267-F9CA-F86E-E463-8AAF1F7FA5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3/9/2026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DC63BE6-1C15-A59B-0133-8DDF25D31E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2026 by Norbert Doerry                                                                                  This work is licensed via: CC BY 4.0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C573DB9-F6B0-AFA3-3E07-E353714508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3B7D2-2C23-477A-B7E5-64419E75BE45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02875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2F9F85-1883-18E5-E758-9656AF8ACB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Endurance Fuel Calculations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702F12-6AA0-2F89-7ABF-C2E5009675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Determine the required size of fuel tanks.</a:t>
            </a:r>
          </a:p>
          <a:p>
            <a:r>
              <a:rPr lang="en-US" dirty="0"/>
              <a:t>DPC 200-1</a:t>
            </a:r>
          </a:p>
          <a:p>
            <a:r>
              <a:rPr lang="en-US" dirty="0"/>
              <a:t>Operating conditions</a:t>
            </a:r>
          </a:p>
          <a:p>
            <a:pPr lvl="1"/>
            <a:r>
              <a:rPr lang="en-US" dirty="0"/>
              <a:t>24-hour average loads 	</a:t>
            </a:r>
          </a:p>
          <a:p>
            <a:r>
              <a:rPr lang="en-US" dirty="0"/>
              <a:t>Mission Profile</a:t>
            </a:r>
          </a:p>
          <a:p>
            <a:pPr lvl="1"/>
            <a:r>
              <a:rPr lang="en-US" dirty="0"/>
              <a:t>Operational presence speed time profile</a:t>
            </a:r>
          </a:p>
          <a:p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F567AE-555B-ACAB-96BD-0215F16AC2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3/9/2026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D1642FD-7CB3-4284-E3A4-8B0006BF0D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2026 by Norbert Doerry                                                                                  This work is licensed via: CC BY 4.0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A78ADA-8E97-E66E-79B7-E05210A86F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3B7D2-2C23-477A-B7E5-64419E75BE45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36747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754B57-053B-9B9A-F74F-C441A1A8BA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Annual (lifetime) fuel calculations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A34D04-10A9-6B72-4594-4DFD7F1254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Estimate the amount of fuel consumed each year over the lifetime of the ship.</a:t>
            </a:r>
          </a:p>
          <a:p>
            <a:r>
              <a:rPr lang="en-US" dirty="0"/>
              <a:t>Used as part of calculating Total Ownership Cost estimates.</a:t>
            </a:r>
          </a:p>
          <a:p>
            <a:r>
              <a:rPr lang="en-US" dirty="0"/>
              <a:t>DPC 200-2</a:t>
            </a:r>
          </a:p>
          <a:p>
            <a:r>
              <a:rPr lang="en-US" dirty="0"/>
              <a:t>Operating conditions</a:t>
            </a:r>
          </a:p>
          <a:p>
            <a:pPr lvl="1"/>
            <a:r>
              <a:rPr lang="en-US" dirty="0"/>
              <a:t>Ship States correspond to operating conditions</a:t>
            </a:r>
          </a:p>
          <a:p>
            <a:r>
              <a:rPr lang="en-US" dirty="0"/>
              <a:t>Mission Profiles</a:t>
            </a:r>
          </a:p>
          <a:p>
            <a:pPr lvl="1"/>
            <a:r>
              <a:rPr lang="en-US" dirty="0"/>
              <a:t>Each ship state may have a speed-time profile.</a:t>
            </a:r>
          </a:p>
          <a:p>
            <a:pPr lvl="1"/>
            <a:r>
              <a:rPr lang="en-US" dirty="0"/>
              <a:t>Operational modes expressed as a fraction of time in each ship state</a:t>
            </a:r>
          </a:p>
          <a:p>
            <a:pPr lvl="2"/>
            <a:r>
              <a:rPr lang="en-US" dirty="0"/>
              <a:t>Ship state participation table</a:t>
            </a:r>
          </a:p>
          <a:p>
            <a:pPr lvl="1"/>
            <a:r>
              <a:rPr lang="en-US" dirty="0"/>
              <a:t>Ship deployment and employment profile indicates fraction of time in each operational mode for each year of the ship’s service life</a:t>
            </a:r>
          </a:p>
          <a:p>
            <a:pPr lvl="2"/>
            <a:r>
              <a:rPr lang="en-US" dirty="0"/>
              <a:t>May have multiple deployment and employment profiles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AB7BE08-599D-5135-004B-3786FBAE1D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3/9/2026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9437B8-2F06-824A-7E76-CD0EA4E683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2026 by Norbert Doerry                                                                                  This work is licensed via: CC BY 4.0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4DCF252-9F92-1C9C-9E45-F0E6FC2136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3B7D2-2C23-477A-B7E5-64419E75BE45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38881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8F78C8-5099-F7E2-C7FF-952428130D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29302"/>
            <a:ext cx="10515600" cy="1325563"/>
          </a:xfrm>
        </p:spPr>
        <p:txBody>
          <a:bodyPr/>
          <a:lstStyle/>
          <a:p>
            <a:r>
              <a:rPr lang="en-US" dirty="0"/>
              <a:t>Example:  Annual Fuel Calculations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E80D8AA-9F42-21B4-EE82-31D8BEBC6B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3/9/2026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94ECF0C-36FB-7779-EE4B-025F34522D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2026 by Norbert Doerry                                                                                  This work is licensed via: CC BY 4.0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9C6047E-E179-E18A-3846-AAABE4A464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3B7D2-2C23-477A-B7E5-64419E75BE45}" type="slidenum">
              <a:rPr lang="en-US" smtClean="0"/>
              <a:t>7</a:t>
            </a:fld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A41E97FB-D1C0-A0ED-7748-A13AA906FD3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09998" y="3410392"/>
            <a:ext cx="4542803" cy="2135354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E31CE337-C1E6-9BEF-C8DB-7A53E780752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80199" y="1762877"/>
            <a:ext cx="5033634" cy="4301039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50517ECF-3D7D-E6A8-CF32-6A05C48CFC36}"/>
              </a:ext>
            </a:extLst>
          </p:cNvPr>
          <p:cNvSpPr txBox="1"/>
          <p:nvPr/>
        </p:nvSpPr>
        <p:spPr>
          <a:xfrm>
            <a:off x="1674689" y="5710445"/>
            <a:ext cx="20817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Operational Modes</a:t>
            </a:r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0355A5EE-A922-5FED-F9A5-B5135D658C78}"/>
              </a:ext>
            </a:extLst>
          </p:cNvPr>
          <p:cNvCxnSpPr>
            <a:cxnSpLocks/>
          </p:cNvCxnSpPr>
          <p:nvPr/>
        </p:nvCxnSpPr>
        <p:spPr>
          <a:xfrm flipV="1">
            <a:off x="2703925" y="5545746"/>
            <a:ext cx="0" cy="220928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TextBox 14">
            <a:extLst>
              <a:ext uri="{FF2B5EF4-FFF2-40B4-BE49-F238E27FC236}">
                <a16:creationId xmlns:a16="http://schemas.microsoft.com/office/drawing/2014/main" id="{EB707415-BB0C-5403-3586-39FB400BE908}"/>
              </a:ext>
            </a:extLst>
          </p:cNvPr>
          <p:cNvSpPr txBox="1"/>
          <p:nvPr/>
        </p:nvSpPr>
        <p:spPr>
          <a:xfrm>
            <a:off x="2966727" y="2893394"/>
            <a:ext cx="37206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Ship States (Operating Conditions)</a:t>
            </a:r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4F0E3589-E4B9-33C8-70B4-2D33464F0623}"/>
              </a:ext>
            </a:extLst>
          </p:cNvPr>
          <p:cNvCxnSpPr>
            <a:cxnSpLocks/>
          </p:cNvCxnSpPr>
          <p:nvPr/>
        </p:nvCxnSpPr>
        <p:spPr>
          <a:xfrm>
            <a:off x="4921321" y="3185828"/>
            <a:ext cx="0" cy="246044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" name="TextBox 24">
            <a:extLst>
              <a:ext uri="{FF2B5EF4-FFF2-40B4-BE49-F238E27FC236}">
                <a16:creationId xmlns:a16="http://schemas.microsoft.com/office/drawing/2014/main" id="{AEE1C877-38B5-C068-F735-F1CF5CB40E33}"/>
              </a:ext>
            </a:extLst>
          </p:cNvPr>
          <p:cNvSpPr txBox="1"/>
          <p:nvPr/>
        </p:nvSpPr>
        <p:spPr>
          <a:xfrm>
            <a:off x="5311802" y="2357310"/>
            <a:ext cx="140846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Operational </a:t>
            </a:r>
          </a:p>
          <a:p>
            <a:pPr algn="ctr"/>
            <a:r>
              <a:rPr lang="en-US" dirty="0"/>
              <a:t>Modes</a:t>
            </a:r>
          </a:p>
        </p:txBody>
      </p: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7E58674D-B0C9-D806-B9B8-328A36A547A9}"/>
              </a:ext>
            </a:extLst>
          </p:cNvPr>
          <p:cNvCxnSpPr>
            <a:cxnSpLocks/>
          </p:cNvCxnSpPr>
          <p:nvPr/>
        </p:nvCxnSpPr>
        <p:spPr>
          <a:xfrm>
            <a:off x="6513235" y="2680475"/>
            <a:ext cx="1086713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7" name="TextBox 26">
            <a:extLst>
              <a:ext uri="{FF2B5EF4-FFF2-40B4-BE49-F238E27FC236}">
                <a16:creationId xmlns:a16="http://schemas.microsoft.com/office/drawing/2014/main" id="{4F4F35C9-DE4A-47A0-B286-3655F60B7C7E}"/>
              </a:ext>
            </a:extLst>
          </p:cNvPr>
          <p:cNvSpPr txBox="1"/>
          <p:nvPr/>
        </p:nvSpPr>
        <p:spPr>
          <a:xfrm>
            <a:off x="8153400" y="6100093"/>
            <a:ext cx="20698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Source: DPC 200-2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719208D-6077-5457-AC1B-5805EE164EB9}"/>
              </a:ext>
            </a:extLst>
          </p:cNvPr>
          <p:cNvSpPr txBox="1"/>
          <p:nvPr/>
        </p:nvSpPr>
        <p:spPr>
          <a:xfrm>
            <a:off x="258833" y="6095270"/>
            <a:ext cx="34859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MCO = Major Combat Operations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EE6AF3C-F8D9-2238-DBE3-928E9A20DE99}"/>
              </a:ext>
            </a:extLst>
          </p:cNvPr>
          <p:cNvSpPr txBox="1"/>
          <p:nvPr/>
        </p:nvSpPr>
        <p:spPr>
          <a:xfrm>
            <a:off x="7415013" y="1431750"/>
            <a:ext cx="42743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Ship deployment and employment profile</a:t>
            </a: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293A8D3E-C35F-CC63-431E-35C26066C96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25613" y="1392352"/>
            <a:ext cx="1912987" cy="1283850"/>
          </a:xfrm>
          <a:prstGeom prst="rect">
            <a:avLst/>
          </a:prstGeom>
        </p:spPr>
      </p:pic>
      <p:sp>
        <p:nvSpPr>
          <p:cNvPr id="17" name="TextBox 16">
            <a:extLst>
              <a:ext uri="{FF2B5EF4-FFF2-40B4-BE49-F238E27FC236}">
                <a16:creationId xmlns:a16="http://schemas.microsoft.com/office/drawing/2014/main" id="{E4FDA73C-ABBF-F4BD-1378-0C40C111DD97}"/>
              </a:ext>
            </a:extLst>
          </p:cNvPr>
          <p:cNvSpPr txBox="1"/>
          <p:nvPr/>
        </p:nvSpPr>
        <p:spPr>
          <a:xfrm>
            <a:off x="4230801" y="1519202"/>
            <a:ext cx="216200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Underway – Mission</a:t>
            </a:r>
          </a:p>
          <a:p>
            <a:pPr algn="ctr"/>
            <a:r>
              <a:rPr lang="en-US" dirty="0"/>
              <a:t>Speed – Time Profile</a:t>
            </a:r>
          </a:p>
        </p:txBody>
      </p: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2D8FD7F9-938C-A5FD-5CF1-85AC7A68D6AE}"/>
              </a:ext>
            </a:extLst>
          </p:cNvPr>
          <p:cNvCxnSpPr>
            <a:cxnSpLocks/>
            <a:stCxn id="17" idx="1"/>
          </p:cNvCxnSpPr>
          <p:nvPr/>
        </p:nvCxnSpPr>
        <p:spPr>
          <a:xfrm flipH="1" flipV="1">
            <a:off x="4038600" y="1842367"/>
            <a:ext cx="192201" cy="1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4" name="TextBox 33">
            <a:extLst>
              <a:ext uri="{FF2B5EF4-FFF2-40B4-BE49-F238E27FC236}">
                <a16:creationId xmlns:a16="http://schemas.microsoft.com/office/drawing/2014/main" id="{88C9F2DA-D70F-2875-518A-C249B586335D}"/>
              </a:ext>
            </a:extLst>
          </p:cNvPr>
          <p:cNvSpPr txBox="1"/>
          <p:nvPr/>
        </p:nvSpPr>
        <p:spPr>
          <a:xfrm>
            <a:off x="1512466" y="3185828"/>
            <a:ext cx="30472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Ship state participation table</a:t>
            </a:r>
          </a:p>
        </p:txBody>
      </p:sp>
    </p:spTree>
    <p:extLst>
      <p:ext uri="{BB962C8B-B14F-4D97-AF65-F5344CB8AC3E}">
        <p14:creationId xmlns:p14="http://schemas.microsoft.com/office/powerpoint/2010/main" val="406043892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34059F-EB79-0699-4878-E53A153B59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Example:  Annual Fuel Calculations (continued)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3F94EDE-A818-8F59-B057-AE96033319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3/9/2026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71DBE22-6C81-0779-A744-C2F00307A1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2026 by Norbert Doerry                                                                                  This work is licensed via: CC BY 4.0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A7A0F66-1994-6FB6-39EC-20141968BC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3B7D2-2C23-477A-B7E5-64419E75BE45}" type="slidenum">
              <a:rPr lang="en-US" smtClean="0"/>
              <a:t>8</a:t>
            </a:fld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1A40D7DD-71C5-CDD2-2BCA-438B7556662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9257" y="2927887"/>
            <a:ext cx="4354531" cy="1776129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2BE1977C-50E9-D178-C780-22127E6ADA1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42871" y="1975501"/>
            <a:ext cx="5661438" cy="4096035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78A67667-89E2-2872-2B50-EBCA21B8F33E}"/>
              </a:ext>
            </a:extLst>
          </p:cNvPr>
          <p:cNvSpPr txBox="1"/>
          <p:nvPr/>
        </p:nvSpPr>
        <p:spPr>
          <a:xfrm>
            <a:off x="1422384" y="2486346"/>
            <a:ext cx="28282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Operational Mode fuel rate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3DCFC946-61EF-5373-600A-EE5A1417FBC7}"/>
              </a:ext>
            </a:extLst>
          </p:cNvPr>
          <p:cNvSpPr txBox="1"/>
          <p:nvPr/>
        </p:nvSpPr>
        <p:spPr>
          <a:xfrm>
            <a:off x="5708405" y="1606169"/>
            <a:ext cx="53303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High OPTEMPO Annual (Lifetime) Fuel Consumption</a:t>
            </a:r>
          </a:p>
        </p:txBody>
      </p:sp>
    </p:spTree>
    <p:extLst>
      <p:ext uri="{BB962C8B-B14F-4D97-AF65-F5344CB8AC3E}">
        <p14:creationId xmlns:p14="http://schemas.microsoft.com/office/powerpoint/2010/main" val="3974514869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5139</TotalTime>
  <Words>552</Words>
  <Application>Microsoft Office PowerPoint</Application>
  <PresentationFormat>Widescreen</PresentationFormat>
  <Paragraphs>84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Aptos</vt:lpstr>
      <vt:lpstr>Aptos Display</vt:lpstr>
      <vt:lpstr>Arial</vt:lpstr>
      <vt:lpstr>1_Office Theme</vt:lpstr>
      <vt:lpstr>Ship Operating Conditions and Mission Profiles Examples  Revision of 9 March 2026</vt:lpstr>
      <vt:lpstr>Essential Questions</vt:lpstr>
      <vt:lpstr>Introduction</vt:lpstr>
      <vt:lpstr>EPLA</vt:lpstr>
      <vt:lpstr>Endurance Fuel Calculations</vt:lpstr>
      <vt:lpstr>Annual (lifetime) fuel calculations</vt:lpstr>
      <vt:lpstr>Example:  Annual Fuel Calculations</vt:lpstr>
      <vt:lpstr>Example:  Annual Fuel Calculations (continued)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Ship Operating Conditions and Mission Profiles</dc:title>
  <dc:creator>Norbert Doerry</dc:creator>
  <cp:lastModifiedBy>Norbert Doerry</cp:lastModifiedBy>
  <cp:revision>67</cp:revision>
  <dcterms:created xsi:type="dcterms:W3CDTF">2025-04-03T12:58:23Z</dcterms:created>
  <dcterms:modified xsi:type="dcterms:W3CDTF">2026-03-09T12:42:02Z</dcterms:modified>
</cp:coreProperties>
</file>